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7" r:id="rId6"/>
    <p:sldId id="266" r:id="rId7"/>
    <p:sldId id="269" r:id="rId8"/>
    <p:sldId id="268" r:id="rId9"/>
    <p:sldId id="270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060"/>
    <a:srgbClr val="11B65C"/>
    <a:srgbClr val="827E7E"/>
    <a:srgbClr val="7132A1"/>
    <a:srgbClr val="9C8338"/>
    <a:srgbClr val="8E5BB4"/>
    <a:srgbClr val="FFCF3B"/>
    <a:srgbClr val="696969"/>
    <a:srgbClr val="FFC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Feuil1!$K$2:$K$7</c:f>
              <c:numCache>
                <c:formatCode>0.00E+00</c:formatCode>
                <c:ptCount val="6"/>
                <c:pt idx="0">
                  <c:v>440</c:v>
                </c:pt>
                <c:pt idx="1">
                  <c:v>434.71726222832967</c:v>
                </c:pt>
                <c:pt idx="2">
                  <c:v>430.96910013008062</c:v>
                </c:pt>
                <c:pt idx="3">
                  <c:v>428.06179973983888</c:v>
                </c:pt>
                <c:pt idx="4">
                  <c:v>425.68636235841018</c:v>
                </c:pt>
                <c:pt idx="5">
                  <c:v>423.67795866949177</c:v>
                </c:pt>
              </c:numCache>
            </c:numRef>
          </c:xVal>
          <c:yVal>
            <c:numRef>
              <c:f>Feuil1!$L$2:$L$7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19-49CE-A667-A6D7E9FBB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294816"/>
        <c:axId val="668290552"/>
      </c:scatterChart>
      <c:valAx>
        <c:axId val="668294816"/>
        <c:scaling>
          <c:orientation val="minMax"/>
          <c:max val="2000"/>
          <c:min val="-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0552"/>
        <c:crosses val="autoZero"/>
        <c:crossBetween val="midCat"/>
      </c:valAx>
      <c:valAx>
        <c:axId val="668290552"/>
        <c:scaling>
          <c:orientation val="minMax"/>
          <c:max val="12"/>
          <c:min val="-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4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Feuil1!$K$2:$K$7</c:f>
              <c:numCache>
                <c:formatCode>0.00E+00</c:formatCode>
                <c:ptCount val="6"/>
                <c:pt idx="0">
                  <c:v>440</c:v>
                </c:pt>
                <c:pt idx="1">
                  <c:v>434.71726222832967</c:v>
                </c:pt>
                <c:pt idx="2">
                  <c:v>430.96910013008062</c:v>
                </c:pt>
                <c:pt idx="3">
                  <c:v>428.06179973983888</c:v>
                </c:pt>
                <c:pt idx="4">
                  <c:v>425.68636235841018</c:v>
                </c:pt>
                <c:pt idx="5">
                  <c:v>423.67795866949177</c:v>
                </c:pt>
              </c:numCache>
            </c:numRef>
          </c:xVal>
          <c:yVal>
            <c:numRef>
              <c:f>Feuil1!$L$2:$L$7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19-49CE-A667-A6D7E9FBB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294816"/>
        <c:axId val="668290552"/>
      </c:scatterChart>
      <c:valAx>
        <c:axId val="668294816"/>
        <c:scaling>
          <c:orientation val="minMax"/>
          <c:max val="2000"/>
          <c:min val="-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0552"/>
        <c:crosses val="autoZero"/>
        <c:crossBetween val="midCat"/>
      </c:valAx>
      <c:valAx>
        <c:axId val="668290552"/>
        <c:scaling>
          <c:orientation val="minMax"/>
          <c:max val="12"/>
          <c:min val="-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94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1.wdp"/><Relationship Id="rId7" Type="http://schemas.openxmlformats.org/officeDocument/2006/relationships/image" Target="../media/image1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1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chart" Target="../charts/char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chart" Target="../charts/chart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LC28 : Cinétique électrochimique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028700"/>
            <a:ext cx="8848725" cy="48006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du </a:t>
            </a:r>
            <a:r>
              <a:rPr lang="fr-FR" sz="4000" b="1" dirty="0" err="1" smtClean="0">
                <a:solidFill>
                  <a:srgbClr val="0070C0"/>
                </a:solidFill>
              </a:rPr>
              <a:t>dichlore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7843" y="172109"/>
            <a:ext cx="61551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Synthèse de l’eau de javel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64" t="21118" r="21576" b="17037"/>
          <a:stretch/>
        </p:blipFill>
        <p:spPr>
          <a:xfrm>
            <a:off x="987552" y="1621536"/>
            <a:ext cx="4230624" cy="34991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2064" y="5449064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Danielle CACHAU-HERREILLAT, Des expériences de la famille </a:t>
            </a:r>
            <a:r>
              <a:rPr lang="fr-FR" sz="1600" dirty="0" err="1" smtClean="0">
                <a:solidFill>
                  <a:srgbClr val="0070C0"/>
                </a:solidFill>
              </a:rPr>
              <a:t>Réd-Ox</a:t>
            </a:r>
            <a:r>
              <a:rPr lang="fr-FR" sz="1600" dirty="0" smtClean="0">
                <a:solidFill>
                  <a:srgbClr val="0070C0"/>
                </a:solidFill>
              </a:rPr>
              <a:t>, de </a:t>
            </a:r>
            <a:r>
              <a:rPr lang="fr-FR" sz="1600" dirty="0" err="1" smtClean="0">
                <a:solidFill>
                  <a:srgbClr val="0070C0"/>
                </a:solidFill>
              </a:rPr>
              <a:t>boeck</a:t>
            </a:r>
            <a:endParaRPr 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034784" y="939683"/>
                <a:ext cx="3583225" cy="681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BILAN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84" y="939683"/>
                <a:ext cx="3583225" cy="681853"/>
              </a:xfrm>
              <a:prstGeom prst="rect">
                <a:avLst/>
              </a:prstGeom>
              <a:blipFill>
                <a:blip r:embed="rId4"/>
                <a:stretch>
                  <a:fillRect t="-4464" r="-9014" b="-7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34784" y="5510024"/>
                <a:ext cx="3604192" cy="831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𝐶𝑙𝑂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𝐶𝑙𝑂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 smtClean="0"/>
                  <a:t>=?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84" y="5510024"/>
                <a:ext cx="3604192" cy="831190"/>
              </a:xfrm>
              <a:prstGeom prst="rect">
                <a:avLst/>
              </a:prstGeom>
              <a:blipFill>
                <a:blip r:embed="rId5"/>
                <a:stretch>
                  <a:fillRect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>
            <a:off x="7191357" y="1855708"/>
            <a:ext cx="368381" cy="7437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559738" y="192171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acide éthanoïque </a:t>
                </a:r>
                <a:r>
                  <a:rPr lang="fr-FR" b="1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concentrés</a:t>
                </a:r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38" y="1921716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77723" y="2899600"/>
                <a:ext cx="5318314" cy="41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23" y="2899600"/>
                <a:ext cx="5318314" cy="416974"/>
              </a:xfrm>
              <a:prstGeom prst="rect">
                <a:avLst/>
              </a:prstGeom>
              <a:blipFill>
                <a:blip r:embed="rId7"/>
                <a:stretch>
                  <a:fillRect t="-50000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èche vers le bas 12"/>
          <p:cNvSpPr/>
          <p:nvPr/>
        </p:nvSpPr>
        <p:spPr>
          <a:xfrm>
            <a:off x="7191357" y="3760289"/>
            <a:ext cx="368381" cy="7437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59738" y="38262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Dosage </a:t>
            </a:r>
            <a:r>
              <a:rPr lang="fr-FR" dirty="0" err="1" smtClean="0"/>
              <a:t>iodométrique</a:t>
            </a:r>
            <a:r>
              <a:rPr lang="fr-FR" dirty="0" smtClean="0"/>
              <a:t> par thiosulfate de sodium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76732" y="4777994"/>
                <a:ext cx="4099327" cy="424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32" y="4777994"/>
                <a:ext cx="4099327" cy="424412"/>
              </a:xfrm>
              <a:prstGeom prst="rect">
                <a:avLst/>
              </a:prstGeom>
              <a:blipFill>
                <a:blip r:embed="rId8"/>
                <a:stretch>
                  <a:fillRect t="-46377" b="-1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0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Oxydation du fer accélérée en présence de platine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3158449" y="1651231"/>
            <a:ext cx="2609023" cy="2700689"/>
            <a:chOff x="1148862" y="2235431"/>
            <a:chExt cx="2609023" cy="2700689"/>
          </a:xfrm>
        </p:grpSpPr>
        <p:grpSp>
          <p:nvGrpSpPr>
            <p:cNvPr id="3" name="Groupe 2"/>
            <p:cNvGrpSpPr/>
            <p:nvPr/>
          </p:nvGrpSpPr>
          <p:grpSpPr>
            <a:xfrm>
              <a:off x="1148862" y="2235431"/>
              <a:ext cx="2609023" cy="2619581"/>
              <a:chOff x="7333230" y="2200608"/>
              <a:chExt cx="1489137" cy="1495163"/>
            </a:xfrm>
          </p:grpSpPr>
          <p:sp>
            <p:nvSpPr>
              <p:cNvPr id="4" name="Rectangle 16"/>
              <p:cNvSpPr/>
              <p:nvPr/>
            </p:nvSpPr>
            <p:spPr>
              <a:xfrm>
                <a:off x="7537260" y="2677577"/>
                <a:ext cx="1268629" cy="1018193"/>
              </a:xfrm>
              <a:prstGeom prst="rect">
                <a:avLst/>
              </a:prstGeom>
              <a:solidFill>
                <a:schemeClr val="bg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cxnSp>
            <p:nvCxnSpPr>
              <p:cNvPr id="5" name="Connecteur droit 5"/>
              <p:cNvCxnSpPr/>
              <p:nvPr/>
            </p:nvCxnSpPr>
            <p:spPr>
              <a:xfrm>
                <a:off x="7537260" y="2535480"/>
                <a:ext cx="0" cy="1160291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6" name="Connecteur droit 7"/>
              <p:cNvCxnSpPr/>
              <p:nvPr/>
            </p:nvCxnSpPr>
            <p:spPr>
              <a:xfrm>
                <a:off x="8814128" y="2200608"/>
                <a:ext cx="0" cy="1495163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7" name="Connecteur droit 8"/>
              <p:cNvCxnSpPr/>
              <p:nvPr/>
            </p:nvCxnSpPr>
            <p:spPr>
              <a:xfrm>
                <a:off x="7537260" y="3695771"/>
                <a:ext cx="1285107" cy="0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8" name="Connecteur droit 11"/>
              <p:cNvCxnSpPr/>
              <p:nvPr/>
            </p:nvCxnSpPr>
            <p:spPr>
              <a:xfrm flipH="1" flipV="1">
                <a:off x="7333230" y="2200608"/>
                <a:ext cx="204030" cy="334863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9" name="Connecteur droit 13"/>
              <p:cNvCxnSpPr/>
              <p:nvPr/>
            </p:nvCxnSpPr>
            <p:spPr>
              <a:xfrm flipH="1">
                <a:off x="7333230" y="2200608"/>
                <a:ext cx="1472660" cy="0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0" name="Groupe 19"/>
            <p:cNvGrpSpPr/>
            <p:nvPr/>
          </p:nvGrpSpPr>
          <p:grpSpPr>
            <a:xfrm rot="19508761">
              <a:off x="1906175" y="3402065"/>
              <a:ext cx="592035" cy="1534055"/>
              <a:chOff x="4839433" y="1757000"/>
              <a:chExt cx="844061" cy="218709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39433" y="1757001"/>
                <a:ext cx="844061" cy="22945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4511091" y="2407607"/>
                <a:ext cx="1513737" cy="21252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iangle isocèle 18"/>
              <p:cNvSpPr/>
              <p:nvPr/>
            </p:nvSpPr>
            <p:spPr>
              <a:xfrm rot="10800000">
                <a:off x="5161696" y="3276285"/>
                <a:ext cx="212525" cy="66780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e 21"/>
          <p:cNvGrpSpPr/>
          <p:nvPr/>
        </p:nvGrpSpPr>
        <p:grpSpPr>
          <a:xfrm>
            <a:off x="6997212" y="1651231"/>
            <a:ext cx="2609023" cy="2700689"/>
            <a:chOff x="1148862" y="2235431"/>
            <a:chExt cx="2609023" cy="2700689"/>
          </a:xfrm>
        </p:grpSpPr>
        <p:grpSp>
          <p:nvGrpSpPr>
            <p:cNvPr id="23" name="Groupe 22"/>
            <p:cNvGrpSpPr/>
            <p:nvPr/>
          </p:nvGrpSpPr>
          <p:grpSpPr>
            <a:xfrm>
              <a:off x="1148862" y="2235431"/>
              <a:ext cx="2609023" cy="2619581"/>
              <a:chOff x="7333230" y="2200608"/>
              <a:chExt cx="1489137" cy="1495163"/>
            </a:xfrm>
          </p:grpSpPr>
          <p:sp>
            <p:nvSpPr>
              <p:cNvPr id="28" name="Rectangle 16"/>
              <p:cNvSpPr/>
              <p:nvPr/>
            </p:nvSpPr>
            <p:spPr>
              <a:xfrm>
                <a:off x="7537260" y="2677577"/>
                <a:ext cx="1268629" cy="1018193"/>
              </a:xfrm>
              <a:prstGeom prst="rect">
                <a:avLst/>
              </a:prstGeom>
              <a:solidFill>
                <a:schemeClr val="bg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cxnSp>
            <p:nvCxnSpPr>
              <p:cNvPr id="29" name="Connecteur droit 5"/>
              <p:cNvCxnSpPr/>
              <p:nvPr/>
            </p:nvCxnSpPr>
            <p:spPr>
              <a:xfrm>
                <a:off x="7537260" y="2535480"/>
                <a:ext cx="0" cy="1160291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30" name="Connecteur droit 7"/>
              <p:cNvCxnSpPr/>
              <p:nvPr/>
            </p:nvCxnSpPr>
            <p:spPr>
              <a:xfrm>
                <a:off x="8814128" y="2200608"/>
                <a:ext cx="0" cy="1495163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31" name="Connecteur droit 8"/>
              <p:cNvCxnSpPr/>
              <p:nvPr/>
            </p:nvCxnSpPr>
            <p:spPr>
              <a:xfrm>
                <a:off x="7537260" y="3695771"/>
                <a:ext cx="1285107" cy="0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32" name="Connecteur droit 11"/>
              <p:cNvCxnSpPr/>
              <p:nvPr/>
            </p:nvCxnSpPr>
            <p:spPr>
              <a:xfrm flipH="1" flipV="1">
                <a:off x="7333230" y="2200608"/>
                <a:ext cx="204030" cy="334863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33" name="Connecteur droit 13"/>
              <p:cNvCxnSpPr/>
              <p:nvPr/>
            </p:nvCxnSpPr>
            <p:spPr>
              <a:xfrm flipH="1">
                <a:off x="7333230" y="2200608"/>
                <a:ext cx="1472660" cy="0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4" name="Groupe 23"/>
            <p:cNvGrpSpPr/>
            <p:nvPr/>
          </p:nvGrpSpPr>
          <p:grpSpPr>
            <a:xfrm rot="19508761">
              <a:off x="1906175" y="3402065"/>
              <a:ext cx="592035" cy="1534055"/>
              <a:chOff x="4839433" y="1757000"/>
              <a:chExt cx="844061" cy="218709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839433" y="1757001"/>
                <a:ext cx="844061" cy="22945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6200000">
                <a:off x="4511091" y="2407607"/>
                <a:ext cx="1513737" cy="21252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riangle isocèle 26"/>
              <p:cNvSpPr/>
              <p:nvPr/>
            </p:nvSpPr>
            <p:spPr>
              <a:xfrm rot="10800000">
                <a:off x="5161696" y="3276285"/>
                <a:ext cx="212525" cy="66780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5" name="Connecteur droit 34"/>
          <p:cNvCxnSpPr/>
          <p:nvPr/>
        </p:nvCxnSpPr>
        <p:spPr>
          <a:xfrm>
            <a:off x="2463800" y="2697391"/>
            <a:ext cx="13556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2463800" y="3820931"/>
            <a:ext cx="18612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862158" y="3590098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</a:t>
            </a:r>
            <a:r>
              <a:rPr lang="fr-FR" sz="2400" dirty="0" smtClean="0"/>
              <a:t>lou en fer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158086" y="2097226"/>
                <a:ext cx="250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s</a:t>
                </a:r>
                <a:r>
                  <a:rPr lang="fr-FR" sz="2400" dirty="0" smtClean="0"/>
                  <a:t>olution d’acide sulfurique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𝑚𝑜𝑙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86" y="2097226"/>
                <a:ext cx="2505333" cy="1200329"/>
              </a:xfrm>
              <a:prstGeom prst="rect">
                <a:avLst/>
              </a:prstGeom>
              <a:blipFill>
                <a:blip r:embed="rId2"/>
                <a:stretch>
                  <a:fillRect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rme libre 42"/>
          <p:cNvSpPr/>
          <p:nvPr/>
        </p:nvSpPr>
        <p:spPr>
          <a:xfrm>
            <a:off x="8319109" y="1126042"/>
            <a:ext cx="1905000" cy="3128274"/>
          </a:xfrm>
          <a:custGeom>
            <a:avLst/>
            <a:gdLst>
              <a:gd name="connsiteX0" fmla="*/ 0 w 1905000"/>
              <a:gd name="connsiteY0" fmla="*/ 2823474 h 3449848"/>
              <a:gd name="connsiteX1" fmla="*/ 431800 w 1905000"/>
              <a:gd name="connsiteY1" fmla="*/ 3267974 h 3449848"/>
              <a:gd name="connsiteX2" fmla="*/ 1181100 w 1905000"/>
              <a:gd name="connsiteY2" fmla="*/ 181874 h 3449848"/>
              <a:gd name="connsiteX3" fmla="*/ 1905000 w 1905000"/>
              <a:gd name="connsiteY3" fmla="*/ 626374 h 344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3449848">
                <a:moveTo>
                  <a:pt x="0" y="2823474"/>
                </a:moveTo>
                <a:cubicBezTo>
                  <a:pt x="117475" y="3265857"/>
                  <a:pt x="234950" y="3708241"/>
                  <a:pt x="431800" y="3267974"/>
                </a:cubicBezTo>
                <a:cubicBezTo>
                  <a:pt x="628650" y="2827707"/>
                  <a:pt x="935567" y="622141"/>
                  <a:pt x="1181100" y="181874"/>
                </a:cubicBezTo>
                <a:cubicBezTo>
                  <a:pt x="1426633" y="-258393"/>
                  <a:pt x="1665816" y="183990"/>
                  <a:pt x="1905000" y="626374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eur droit 43"/>
          <p:cNvCxnSpPr/>
          <p:nvPr/>
        </p:nvCxnSpPr>
        <p:spPr>
          <a:xfrm>
            <a:off x="9207500" y="2230214"/>
            <a:ext cx="13556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556230" y="1999381"/>
            <a:ext cx="1739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/>
              <a:t>fil de platine</a:t>
            </a:r>
            <a:endParaRPr lang="en-US" sz="2400" dirty="0"/>
          </a:p>
        </p:txBody>
      </p:sp>
      <p:sp>
        <p:nvSpPr>
          <p:cNvPr id="46" name="Ellipse 45"/>
          <p:cNvSpPr/>
          <p:nvPr/>
        </p:nvSpPr>
        <p:spPr>
          <a:xfrm>
            <a:off x="8403767" y="3698643"/>
            <a:ext cx="139212" cy="139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8323644" y="3571693"/>
            <a:ext cx="99731" cy="997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8437808" y="3545051"/>
            <a:ext cx="140903" cy="140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>
            <a:off x="8192640" y="3352564"/>
            <a:ext cx="140903" cy="140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8418428" y="3271191"/>
            <a:ext cx="81374" cy="81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8570828" y="3423591"/>
            <a:ext cx="81374" cy="81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559180" y="3173000"/>
            <a:ext cx="151801" cy="1518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8304674" y="3058554"/>
            <a:ext cx="134412" cy="134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8461900" y="2928463"/>
            <a:ext cx="165471" cy="1735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eur droit 56"/>
          <p:cNvCxnSpPr/>
          <p:nvPr/>
        </p:nvCxnSpPr>
        <p:spPr>
          <a:xfrm>
            <a:off x="8627371" y="3519743"/>
            <a:ext cx="978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555404" y="3267318"/>
            <a:ext cx="2661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d</a:t>
            </a:r>
            <a:r>
              <a:rPr lang="fr-FR" sz="2400" dirty="0" smtClean="0">
                <a:solidFill>
                  <a:srgbClr val="FF0000"/>
                </a:solidFill>
              </a:rPr>
              <a:t>égagement gazeux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1457943" y="5359483"/>
                <a:ext cx="5904052" cy="442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43" y="5359483"/>
                <a:ext cx="5904052" cy="442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/>
          <p:cNvSpPr txBox="1"/>
          <p:nvPr/>
        </p:nvSpPr>
        <p:spPr>
          <a:xfrm>
            <a:off x="1661189" y="4650371"/>
            <a:ext cx="518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La réaction ayant lieu est la suivante 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/>
              <p:cNvSpPr txBox="1"/>
              <p:nvPr/>
            </p:nvSpPr>
            <p:spPr>
              <a:xfrm>
                <a:off x="8192640" y="5374984"/>
                <a:ext cx="3106556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𝟐𝟗𝟖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Zone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640" y="5374984"/>
                <a:ext cx="3106556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6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Montage à trois électrodes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40" y="1287557"/>
            <a:ext cx="4171283" cy="4983449"/>
          </a:xfrm>
          <a:prstGeom prst="rect">
            <a:avLst/>
          </a:prstGeom>
        </p:spPr>
      </p:pic>
      <p:sp>
        <p:nvSpPr>
          <p:cNvPr id="5" name="Accolade fermante 4"/>
          <p:cNvSpPr/>
          <p:nvPr/>
        </p:nvSpPr>
        <p:spPr>
          <a:xfrm>
            <a:off x="7479323" y="1430216"/>
            <a:ext cx="246184" cy="14481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7913077" y="1900007"/>
            <a:ext cx="1718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potentiostat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0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516559"/>
                  </p:ext>
                </p:extLst>
              </p:nvPr>
            </p:nvGraphicFramePr>
            <p:xfrm>
              <a:off x="2552700" y="875875"/>
              <a:ext cx="8975971" cy="1117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9113">
                      <a:extLst>
                        <a:ext uri="{9D8B030D-6E8A-4147-A177-3AD203B41FA5}">
                          <a16:colId xmlns:a16="http://schemas.microsoft.com/office/drawing/2014/main" val="32616392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79768875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5899605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215518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19900799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64068546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09894534"/>
                        </a:ext>
                      </a:extLst>
                    </a:gridCol>
                  </a:tblGrid>
                  <a:tr h="375398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S1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S2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S3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S4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S5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S6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188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𝐹𝑒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0,0100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0,0143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0,0182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0,0217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0,0250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0,0280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7858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𝐹𝑒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0,010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0,0095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0,0091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0,0087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0,0083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0,0080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99713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2516559"/>
                  </p:ext>
                </p:extLst>
              </p:nvPr>
            </p:nvGraphicFramePr>
            <p:xfrm>
              <a:off x="2552700" y="875875"/>
              <a:ext cx="8975971" cy="11170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9113">
                      <a:extLst>
                        <a:ext uri="{9D8B030D-6E8A-4147-A177-3AD203B41FA5}">
                          <a16:colId xmlns:a16="http://schemas.microsoft.com/office/drawing/2014/main" val="32616392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79768875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5899605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2155180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19900799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64068546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09894534"/>
                        </a:ext>
                      </a:extLst>
                    </a:gridCol>
                  </a:tblGrid>
                  <a:tr h="375398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S1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S2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S3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S4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S5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S6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3188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" t="-109836" r="-34727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0,0100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0,0143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0,0182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0,0217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0,0250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0,0280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7858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3" t="-209836" r="-34727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a:t>0,010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FFC000"/>
                              </a:solidFill>
                            </a:rPr>
                            <a:t>0,0095</a:t>
                          </a:r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00B050"/>
                              </a:solidFill>
                            </a:rPr>
                            <a:t>0,0091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rgbClr val="7030A0"/>
                              </a:solidFill>
                            </a:rPr>
                            <a:t>0,0087</a:t>
                          </a:r>
                          <a:endParaRPr 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</a:rPr>
                            <a:t>0,0083</a:t>
                          </a:r>
                          <a:endParaRPr lang="en-US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0,0080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997132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1" name="Groupe 40"/>
          <p:cNvGrpSpPr/>
          <p:nvPr/>
        </p:nvGrpSpPr>
        <p:grpSpPr>
          <a:xfrm>
            <a:off x="305291" y="2372025"/>
            <a:ext cx="7985125" cy="4047636"/>
            <a:chOff x="2527791" y="2277940"/>
            <a:chExt cx="7985125" cy="4047636"/>
          </a:xfrm>
        </p:grpSpPr>
        <p:grpSp>
          <p:nvGrpSpPr>
            <p:cNvPr id="32" name="Groupe 31"/>
            <p:cNvGrpSpPr/>
            <p:nvPr/>
          </p:nvGrpSpPr>
          <p:grpSpPr>
            <a:xfrm>
              <a:off x="2805724" y="2421791"/>
              <a:ext cx="6506308" cy="3903785"/>
              <a:chOff x="4783015" y="2409091"/>
              <a:chExt cx="6506308" cy="39037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" name="Graphique 7"/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67292648"/>
                      </p:ext>
                    </p:extLst>
                  </p:nvPr>
                </p:nvGraphicFramePr>
                <p:xfrm>
                  <a:off x="4783015" y="2409091"/>
                  <a:ext cx="6506308" cy="390378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</mc:Choice>
            <mc:Fallback xmlns="">
              <p:graphicFrame>
                <p:nvGraphicFramePr>
                  <p:cNvPr id="8" name="Graphique 7"/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67292648"/>
                      </p:ext>
                    </p:extLst>
                  </p:nvPr>
                </p:nvGraphicFramePr>
                <p:xfrm>
                  <a:off x="4783015" y="2409091"/>
                  <a:ext cx="6506308" cy="390378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4"/>
                  </a:graphicData>
                </a:graphic>
              </p:graphicFrame>
            </mc:Fallback>
          </mc:AlternateContent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295900" y="2755900"/>
                <a:ext cx="5105893" cy="331908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8557116" y="4549775"/>
                  <a:ext cx="195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116" y="4549775"/>
                  <a:ext cx="195580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V="1">
              <a:off x="4143375" y="2421791"/>
              <a:ext cx="0" cy="3759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3095625" y="4734441"/>
              <a:ext cx="59185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2527791" y="2277940"/>
                  <a:ext cx="195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791" y="2277940"/>
                  <a:ext cx="195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96467" y="98957"/>
                <a:ext cx="11412781" cy="548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solidFill>
                      <a:srgbClr val="0070C0"/>
                    </a:solidFill>
                  </a:rPr>
                  <a:t>Obtention de la courbe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</a:rPr>
                  <a:t> pour </a:t>
                </a:r>
                <a:r>
                  <a:rPr lang="en-US" sz="2400" b="1" dirty="0" err="1" smtClean="0">
                    <a:solidFill>
                      <a:srgbClr val="0070C0"/>
                    </a:solidFill>
                  </a:rPr>
                  <a:t>l’électrode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𝑭𝒆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𝒂𝒒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fr-F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𝑭𝒆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𝒂𝒒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</a:rPr>
                  <a:t> sur le </a:t>
                </a:r>
                <a:r>
                  <a:rPr lang="en-US" sz="2400" b="1" dirty="0" err="1" smtClean="0">
                    <a:solidFill>
                      <a:srgbClr val="0070C0"/>
                    </a:solidFill>
                  </a:rPr>
                  <a:t>platine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98957"/>
                <a:ext cx="11412781" cy="548420"/>
              </a:xfrm>
              <a:prstGeom prst="rect">
                <a:avLst/>
              </a:prstGeom>
              <a:blipFill>
                <a:blip r:embed="rId8"/>
                <a:stretch>
                  <a:fillRect t="-2222" b="-1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/>
          <p:cNvCxnSpPr/>
          <p:nvPr/>
        </p:nvCxnSpPr>
        <p:spPr>
          <a:xfrm>
            <a:off x="2552700" y="4643860"/>
            <a:ext cx="109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935733" y="4479632"/>
                <a:ext cx="15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</a:rPr>
                  <a:t>o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xydation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3" y="4479632"/>
                <a:ext cx="1586781" cy="276999"/>
              </a:xfrm>
              <a:prstGeom prst="rect">
                <a:avLst/>
              </a:prstGeom>
              <a:blipFill>
                <a:blip r:embed="rId9"/>
                <a:stretch>
                  <a:fillRect l="-8812" t="-28889" r="-191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3705778" y="4467768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78" y="4467768"/>
                <a:ext cx="549318" cy="276999"/>
              </a:xfrm>
              <a:prstGeom prst="rect">
                <a:avLst/>
              </a:prstGeom>
              <a:blipFill>
                <a:blip r:embed="rId10"/>
                <a:stretch>
                  <a:fillRect l="-10000" t="-4444" r="-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053490" y="4828526"/>
                <a:ext cx="73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90" y="4828526"/>
                <a:ext cx="7339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/>
          <p:cNvCxnSpPr/>
          <p:nvPr/>
        </p:nvCxnSpPr>
        <p:spPr>
          <a:xfrm flipH="1">
            <a:off x="2622124" y="5038592"/>
            <a:ext cx="819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3574314" y="4874455"/>
                <a:ext cx="1625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réduction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14" y="4874455"/>
                <a:ext cx="1625125" cy="276999"/>
              </a:xfrm>
              <a:prstGeom prst="rect">
                <a:avLst/>
              </a:prstGeom>
              <a:blipFill>
                <a:blip r:embed="rId12"/>
                <a:stretch>
                  <a:fillRect l="-4869" t="-28889" r="-56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orme libre 53"/>
          <p:cNvSpPr/>
          <p:nvPr/>
        </p:nvSpPr>
        <p:spPr>
          <a:xfrm>
            <a:off x="4368800" y="4584700"/>
            <a:ext cx="2870200" cy="1296903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rme libre 54"/>
          <p:cNvSpPr/>
          <p:nvPr/>
        </p:nvSpPr>
        <p:spPr>
          <a:xfrm>
            <a:off x="2587372" y="5451862"/>
            <a:ext cx="4662536" cy="606811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ZoneTexte 55"/>
          <p:cNvSpPr txBox="1"/>
          <p:nvPr/>
        </p:nvSpPr>
        <p:spPr>
          <a:xfrm>
            <a:off x="7426260" y="5597008"/>
            <a:ext cx="274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827E7E"/>
                </a:solidFill>
              </a:rPr>
              <a:t>Origine des paliers ? </a:t>
            </a:r>
            <a:endParaRPr lang="en-US" sz="2400" b="1" dirty="0">
              <a:solidFill>
                <a:srgbClr val="827E7E"/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 flipV="1">
            <a:off x="1349292" y="2515875"/>
            <a:ext cx="6184005" cy="2670558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orme libre 58"/>
          <p:cNvSpPr/>
          <p:nvPr/>
        </p:nvSpPr>
        <p:spPr>
          <a:xfrm flipV="1">
            <a:off x="6202002" y="2862684"/>
            <a:ext cx="1459113" cy="500130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1729123" y="1443138"/>
            <a:ext cx="858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96467" y="1249748"/>
            <a:ext cx="193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Varie beaucoup</a:t>
            </a:r>
            <a:endParaRPr lang="en-US" dirty="0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729123" y="1823223"/>
            <a:ext cx="858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689966" y="1616764"/>
            <a:ext cx="193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Varie peu</a:t>
            </a:r>
            <a:endParaRPr lang="en-US" dirty="0"/>
          </a:p>
        </p:txBody>
      </p:sp>
      <p:sp>
        <p:nvSpPr>
          <p:cNvPr id="68" name="ZoneTexte 67"/>
          <p:cNvSpPr txBox="1"/>
          <p:nvPr/>
        </p:nvSpPr>
        <p:spPr>
          <a:xfrm>
            <a:off x="7661114" y="2651084"/>
            <a:ext cx="313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2">
                    <a:lumMod val="75000"/>
                  </a:schemeClr>
                </a:solidFill>
              </a:rPr>
              <a:t>Origine des « murs » ?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96467" y="98957"/>
                <a:ext cx="11412781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 dirty="0" smtClean="0">
                    <a:solidFill>
                      <a:srgbClr val="0070C0"/>
                    </a:solidFill>
                  </a:rPr>
                  <a:t>Influence de la nature de l’électrode pour la </a:t>
                </a:r>
                <a:r>
                  <a:rPr lang="en-US" sz="4000" b="1" dirty="0" err="1" smtClean="0">
                    <a:solidFill>
                      <a:srgbClr val="0070C0"/>
                    </a:solidFill>
                  </a:rPr>
                  <a:t>réduction</a:t>
                </a:r>
                <a:r>
                  <a:rPr lang="en-US" sz="4000" b="1" dirty="0" smtClean="0">
                    <a:solidFill>
                      <a:srgbClr val="0070C0"/>
                    </a:solidFill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p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40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4000" b="1" dirty="0" err="1" smtClean="0">
                    <a:solidFill>
                      <a:srgbClr val="0070C0"/>
                    </a:solidFill>
                  </a:rPr>
                  <a:t>en</a:t>
                </a:r>
                <a:r>
                  <a:rPr lang="en-US" sz="4000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98957"/>
                <a:ext cx="11412781" cy="1323439"/>
              </a:xfrm>
              <a:prstGeom prst="rect">
                <a:avLst/>
              </a:prstGeom>
              <a:blipFill>
                <a:blip r:embed="rId2"/>
                <a:stretch>
                  <a:fillRect t="-8295" b="-18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19"/>
          <p:cNvCxnSpPr/>
          <p:nvPr/>
        </p:nvCxnSpPr>
        <p:spPr>
          <a:xfrm>
            <a:off x="2476500" y="3894652"/>
            <a:ext cx="6934200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e libre 24"/>
          <p:cNvSpPr/>
          <p:nvPr/>
        </p:nvSpPr>
        <p:spPr>
          <a:xfrm>
            <a:off x="3136900" y="3894488"/>
            <a:ext cx="1866900" cy="2020855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5003800" y="3894133"/>
            <a:ext cx="1079500" cy="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rme libre 14"/>
          <p:cNvSpPr/>
          <p:nvPr/>
        </p:nvSpPr>
        <p:spPr>
          <a:xfrm>
            <a:off x="4819650" y="3894652"/>
            <a:ext cx="1263650" cy="2023544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eur droit 32"/>
          <p:cNvCxnSpPr/>
          <p:nvPr/>
        </p:nvCxnSpPr>
        <p:spPr>
          <a:xfrm flipV="1">
            <a:off x="6083300" y="1680648"/>
            <a:ext cx="0" cy="4720152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6140450" y="3971548"/>
            <a:ext cx="353073" cy="86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493523" y="4836576"/>
                <a:ext cx="52078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523" y="4836576"/>
                <a:ext cx="520784" cy="397866"/>
              </a:xfrm>
              <a:prstGeom prst="rect">
                <a:avLst/>
              </a:prstGeom>
              <a:blipFill>
                <a:blip r:embed="rId3"/>
                <a:stretch>
                  <a:fillRect l="-12791" r="-348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9467849" y="3695200"/>
                <a:ext cx="731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49" y="3695200"/>
                <a:ext cx="731932" cy="369332"/>
              </a:xfrm>
              <a:prstGeom prst="rect">
                <a:avLst/>
              </a:prstGeom>
              <a:blipFill>
                <a:blip r:embed="rId4"/>
                <a:stretch>
                  <a:fillRect l="-9167" r="-150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357719" y="1366856"/>
                <a:ext cx="631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719" y="1366856"/>
                <a:ext cx="631520" cy="369332"/>
              </a:xfrm>
              <a:prstGeom prst="rect">
                <a:avLst/>
              </a:prstGeom>
              <a:blipFill>
                <a:blip r:embed="rId5"/>
                <a:stretch>
                  <a:fillRect l="-11650" r="-1747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 flipH="1">
            <a:off x="4635500" y="5575300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197206" y="5390634"/>
                <a:ext cx="828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206" y="5390634"/>
                <a:ext cx="8289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165583" y="5362772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583" y="5362772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avec flèche 50"/>
          <p:cNvCxnSpPr/>
          <p:nvPr/>
        </p:nvCxnSpPr>
        <p:spPr>
          <a:xfrm flipH="1">
            <a:off x="3314267" y="4792325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875973" y="4607659"/>
                <a:ext cx="828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73" y="4607659"/>
                <a:ext cx="8289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44350" y="45797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50" y="4579797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704918" y="591534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18" y="591534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l="-36000" r="-36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3009467" y="59228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67" y="592285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l="-36000" r="-46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/>
          <p:cNvCxnSpPr/>
          <p:nvPr/>
        </p:nvCxnSpPr>
        <p:spPr>
          <a:xfrm flipH="1">
            <a:off x="4430206" y="3492500"/>
            <a:ext cx="1653094" cy="0"/>
          </a:xfrm>
          <a:prstGeom prst="straightConnector1">
            <a:avLst/>
          </a:prstGeom>
          <a:ln>
            <a:solidFill>
              <a:srgbClr val="7132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543299" y="2992894"/>
            <a:ext cx="152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surtension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l="4816" t="3006" r="7230" b="5206"/>
          <a:stretch>
            <a:fillRect/>
          </a:stretch>
        </p:blipFill>
        <p:spPr>
          <a:xfrm>
            <a:off x="1207020" y="1961640"/>
            <a:ext cx="5673960" cy="2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96980" y="2927880"/>
            <a:ext cx="3888000" cy="888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Couples lents, couples rapides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/>
          <p:cNvGrpSpPr/>
          <p:nvPr/>
        </p:nvGrpSpPr>
        <p:grpSpPr>
          <a:xfrm>
            <a:off x="1664191" y="1406825"/>
            <a:ext cx="7985125" cy="4047636"/>
            <a:chOff x="2527791" y="2277940"/>
            <a:chExt cx="7985125" cy="4047636"/>
          </a:xfrm>
        </p:grpSpPr>
        <p:grpSp>
          <p:nvGrpSpPr>
            <p:cNvPr id="32" name="Groupe 31"/>
            <p:cNvGrpSpPr/>
            <p:nvPr/>
          </p:nvGrpSpPr>
          <p:grpSpPr>
            <a:xfrm>
              <a:off x="2805724" y="2421791"/>
              <a:ext cx="6506308" cy="3903785"/>
              <a:chOff x="4783015" y="2409091"/>
              <a:chExt cx="6506308" cy="39037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" name="Graphique 7"/>
                  <p:cNvGraphicFramePr>
                    <a:graphicFrameLocks/>
                  </p:cNvGraphicFramePr>
                  <p:nvPr/>
                </p:nvGraphicFramePr>
                <p:xfrm>
                  <a:off x="4783015" y="2409091"/>
                  <a:ext cx="6506308" cy="390378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</mc:Choice>
            <mc:Fallback xmlns="">
              <p:graphicFrame>
                <p:nvGraphicFramePr>
                  <p:cNvPr id="8" name="Graphique 7"/>
                  <p:cNvGraphicFramePr>
                    <a:graphicFrameLocks/>
                  </p:cNvGraphicFramePr>
                  <p:nvPr/>
                </p:nvGraphicFramePr>
                <p:xfrm>
                  <a:off x="4783015" y="2409091"/>
                  <a:ext cx="6506308" cy="390378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</mc:Fallback>
          </mc:AlternateContent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295900" y="2755900"/>
                <a:ext cx="5105893" cy="331908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8557116" y="4549775"/>
                  <a:ext cx="195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116" y="4549775"/>
                  <a:ext cx="195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V="1">
              <a:off x="4143375" y="2421791"/>
              <a:ext cx="0" cy="3759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3095625" y="4734441"/>
              <a:ext cx="59185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2527791" y="2277940"/>
                  <a:ext cx="195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791" y="2277940"/>
                  <a:ext cx="195580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Connecteur droit avec flèche 43"/>
          <p:cNvCxnSpPr/>
          <p:nvPr/>
        </p:nvCxnSpPr>
        <p:spPr>
          <a:xfrm>
            <a:off x="3911600" y="3678660"/>
            <a:ext cx="109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2294633" y="3514432"/>
                <a:ext cx="15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</a:rPr>
                  <a:t>o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xydation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633" y="3514432"/>
                <a:ext cx="1586781" cy="276999"/>
              </a:xfrm>
              <a:prstGeom prst="rect">
                <a:avLst/>
              </a:prstGeom>
              <a:blipFill>
                <a:blip r:embed="rId7"/>
                <a:stretch>
                  <a:fillRect l="-8812" t="-28889" r="-191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5064678" y="3502568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78" y="3502568"/>
                <a:ext cx="549318" cy="276999"/>
              </a:xfrm>
              <a:prstGeom prst="rect">
                <a:avLst/>
              </a:prstGeom>
              <a:blipFill>
                <a:blip r:embed="rId8"/>
                <a:stretch>
                  <a:fillRect l="-10000" t="-4444" r="-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412390" y="3863326"/>
                <a:ext cx="73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390" y="3863326"/>
                <a:ext cx="7339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/>
          <p:cNvCxnSpPr/>
          <p:nvPr/>
        </p:nvCxnSpPr>
        <p:spPr>
          <a:xfrm flipH="1">
            <a:off x="3981024" y="4073392"/>
            <a:ext cx="819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4933214" y="3909255"/>
                <a:ext cx="1625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réduction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14" y="3909255"/>
                <a:ext cx="1625125" cy="276999"/>
              </a:xfrm>
              <a:prstGeom prst="rect">
                <a:avLst/>
              </a:prstGeom>
              <a:blipFill>
                <a:blip r:embed="rId10"/>
                <a:stretch>
                  <a:fillRect l="-4869" t="-28261" r="-561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eur droit avec flèche 29"/>
          <p:cNvCxnSpPr/>
          <p:nvPr/>
        </p:nvCxnSpPr>
        <p:spPr>
          <a:xfrm flipH="1">
            <a:off x="2229340" y="4843540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91046" y="4658874"/>
                <a:ext cx="697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046" y="4658874"/>
                <a:ext cx="69756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59423" y="4631012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23" y="4631012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7008208" y="2416071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569914" y="2231405"/>
                <a:ext cx="516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14" y="2231405"/>
                <a:ext cx="516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538291" y="2203543"/>
                <a:ext cx="697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91" y="2203543"/>
                <a:ext cx="6975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8095349" y="2245336"/>
            <a:ext cx="272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</a:t>
            </a:r>
            <a:r>
              <a:rPr lang="fr-FR" sz="2400" dirty="0" smtClean="0"/>
              <a:t>xydation de l’eau</a:t>
            </a:r>
            <a:endParaRPr lang="en-US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629836" y="5353605"/>
            <a:ext cx="251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réduction de l’eau</a:t>
            </a:r>
            <a:endParaRPr lang="en-US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Murs du solvant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Additions des courbes intensité-potentiel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6542050" y="3779165"/>
            <a:ext cx="810351" cy="796346"/>
            <a:chOff x="3136900" y="3894133"/>
            <a:chExt cx="2946400" cy="2021210"/>
          </a:xfrm>
        </p:grpSpPr>
        <p:sp>
          <p:nvSpPr>
            <p:cNvPr id="4" name="Forme libre 3"/>
            <p:cNvSpPr/>
            <p:nvPr/>
          </p:nvSpPr>
          <p:spPr>
            <a:xfrm>
              <a:off x="3136900" y="3894488"/>
              <a:ext cx="1866900" cy="2020855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cteur droit 4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/>
          <p:cNvGrpSpPr/>
          <p:nvPr/>
        </p:nvGrpSpPr>
        <p:grpSpPr>
          <a:xfrm flipH="1" flipV="1">
            <a:off x="7055505" y="3127344"/>
            <a:ext cx="1279663" cy="651942"/>
            <a:chOff x="3136900" y="3894133"/>
            <a:chExt cx="2946400" cy="2021210"/>
          </a:xfrm>
        </p:grpSpPr>
        <p:sp>
          <p:nvSpPr>
            <p:cNvPr id="8" name="Forme libre 7"/>
            <p:cNvSpPr/>
            <p:nvPr/>
          </p:nvSpPr>
          <p:spPr>
            <a:xfrm>
              <a:off x="3136900" y="3894488"/>
              <a:ext cx="1866900" cy="2020855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necteur droit 8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/>
        </p:nvGrpSpPr>
        <p:grpSpPr>
          <a:xfrm>
            <a:off x="8123201" y="2752841"/>
            <a:ext cx="1336218" cy="696889"/>
            <a:chOff x="3136900" y="3894133"/>
            <a:chExt cx="2946400" cy="2021209"/>
          </a:xfrm>
        </p:grpSpPr>
        <p:sp>
          <p:nvSpPr>
            <p:cNvPr id="14" name="Forme libre 13"/>
            <p:cNvSpPr/>
            <p:nvPr/>
          </p:nvSpPr>
          <p:spPr>
            <a:xfrm>
              <a:off x="3136900" y="3894486"/>
              <a:ext cx="1866899" cy="2020856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eur droit 14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/>
          <p:cNvGrpSpPr/>
          <p:nvPr/>
        </p:nvGrpSpPr>
        <p:grpSpPr>
          <a:xfrm flipH="1" flipV="1">
            <a:off x="9305523" y="1816868"/>
            <a:ext cx="1279663" cy="936137"/>
            <a:chOff x="3136900" y="3894133"/>
            <a:chExt cx="2946400" cy="2021210"/>
          </a:xfrm>
        </p:grpSpPr>
        <p:sp>
          <p:nvSpPr>
            <p:cNvPr id="17" name="Forme libre 16"/>
            <p:cNvSpPr/>
            <p:nvPr/>
          </p:nvSpPr>
          <p:spPr>
            <a:xfrm>
              <a:off x="3136900" y="3894488"/>
              <a:ext cx="1866900" cy="2020855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cteur droit 17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/>
          <p:cNvCxnSpPr/>
          <p:nvPr/>
        </p:nvCxnSpPr>
        <p:spPr>
          <a:xfrm>
            <a:off x="5981701" y="3239127"/>
            <a:ext cx="4706934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7136883" y="1736261"/>
            <a:ext cx="0" cy="3204039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0813636" y="3103739"/>
                <a:ext cx="496835" cy="250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636" y="3103739"/>
                <a:ext cx="496835" cy="250703"/>
              </a:xfrm>
              <a:prstGeom prst="rect">
                <a:avLst/>
              </a:prstGeom>
              <a:blipFill>
                <a:blip r:embed="rId2"/>
                <a:stretch>
                  <a:fillRect l="-22222" r="-6172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644358" y="1523259"/>
                <a:ext cx="428676" cy="250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358" y="1523259"/>
                <a:ext cx="428676" cy="250703"/>
              </a:xfrm>
              <a:prstGeom prst="rect">
                <a:avLst/>
              </a:prstGeom>
              <a:blipFill>
                <a:blip r:embed="rId3"/>
                <a:stretch>
                  <a:fillRect l="-25714" r="-64286" b="-97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e 33"/>
          <p:cNvGrpSpPr/>
          <p:nvPr/>
        </p:nvGrpSpPr>
        <p:grpSpPr>
          <a:xfrm flipH="1" flipV="1">
            <a:off x="1359708" y="3127344"/>
            <a:ext cx="1279663" cy="651942"/>
            <a:chOff x="3136900" y="3894133"/>
            <a:chExt cx="2946400" cy="2021210"/>
          </a:xfrm>
        </p:grpSpPr>
        <p:sp>
          <p:nvSpPr>
            <p:cNvPr id="35" name="Forme libre 34"/>
            <p:cNvSpPr/>
            <p:nvPr/>
          </p:nvSpPr>
          <p:spPr>
            <a:xfrm>
              <a:off x="3136900" y="3894488"/>
              <a:ext cx="1866900" cy="2020855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2427404" y="2752841"/>
            <a:ext cx="1336218" cy="696889"/>
            <a:chOff x="3136900" y="3894133"/>
            <a:chExt cx="2946400" cy="2021209"/>
          </a:xfrm>
        </p:grpSpPr>
        <p:sp>
          <p:nvSpPr>
            <p:cNvPr id="38" name="Forme libre 37"/>
            <p:cNvSpPr/>
            <p:nvPr/>
          </p:nvSpPr>
          <p:spPr>
            <a:xfrm>
              <a:off x="3136900" y="3894486"/>
              <a:ext cx="1866899" cy="2020856"/>
            </a:xfrm>
            <a:custGeom>
              <a:avLst/>
              <a:gdLst>
                <a:gd name="connsiteX0" fmla="*/ 0 w 1866900"/>
                <a:gd name="connsiteY0" fmla="*/ 2020855 h 2020855"/>
                <a:gd name="connsiteX1" fmla="*/ 711200 w 1866900"/>
                <a:gd name="connsiteY1" fmla="*/ 573055 h 2020855"/>
                <a:gd name="connsiteX2" fmla="*/ 1092200 w 1866900"/>
                <a:gd name="connsiteY2" fmla="*/ 77755 h 2020855"/>
                <a:gd name="connsiteX3" fmla="*/ 1866900 w 1866900"/>
                <a:gd name="connsiteY3" fmla="*/ 1555 h 2020855"/>
                <a:gd name="connsiteX4" fmla="*/ 1866900 w 1866900"/>
                <a:gd name="connsiteY4" fmla="*/ 1555 h 2020855"/>
                <a:gd name="connsiteX5" fmla="*/ 1866900 w 1866900"/>
                <a:gd name="connsiteY5" fmla="*/ 1555 h 2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2020855">
                  <a:moveTo>
                    <a:pt x="0" y="2020855"/>
                  </a:moveTo>
                  <a:cubicBezTo>
                    <a:pt x="264583" y="1458880"/>
                    <a:pt x="529167" y="896905"/>
                    <a:pt x="711200" y="573055"/>
                  </a:cubicBezTo>
                  <a:cubicBezTo>
                    <a:pt x="893233" y="249205"/>
                    <a:pt x="899583" y="173005"/>
                    <a:pt x="1092200" y="77755"/>
                  </a:cubicBezTo>
                  <a:cubicBezTo>
                    <a:pt x="1284817" y="-17495"/>
                    <a:pt x="1866900" y="1555"/>
                    <a:pt x="1866900" y="1555"/>
                  </a:cubicBezTo>
                  <a:lnTo>
                    <a:pt x="1866900" y="1555"/>
                  </a:lnTo>
                  <a:lnTo>
                    <a:pt x="1866900" y="1555"/>
                  </a:lnTo>
                </a:path>
              </a:pathLst>
            </a:cu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V="1">
              <a:off x="5003800" y="3894133"/>
              <a:ext cx="1079500" cy="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rme libre 40"/>
          <p:cNvSpPr/>
          <p:nvPr/>
        </p:nvSpPr>
        <p:spPr>
          <a:xfrm flipH="1" flipV="1">
            <a:off x="4078568" y="2299468"/>
            <a:ext cx="810821" cy="935973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eur droit 42"/>
          <p:cNvCxnSpPr/>
          <p:nvPr/>
        </p:nvCxnSpPr>
        <p:spPr>
          <a:xfrm>
            <a:off x="285904" y="3239127"/>
            <a:ext cx="4706934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1441086" y="1736261"/>
            <a:ext cx="0" cy="3204039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5117839" y="3103739"/>
                <a:ext cx="496835" cy="250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839" y="3103739"/>
                <a:ext cx="496835" cy="250703"/>
              </a:xfrm>
              <a:prstGeom prst="rect">
                <a:avLst/>
              </a:prstGeom>
              <a:blipFill>
                <a:blip r:embed="rId4"/>
                <a:stretch>
                  <a:fillRect l="-22222" r="-6172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948561" y="1523259"/>
                <a:ext cx="428676" cy="250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1" y="1523259"/>
                <a:ext cx="428676" cy="250703"/>
              </a:xfrm>
              <a:prstGeom prst="rect">
                <a:avLst/>
              </a:prstGeom>
              <a:blipFill>
                <a:blip r:embed="rId5"/>
                <a:stretch>
                  <a:fillRect l="-25714" r="-64286" b="-97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orme libre 46"/>
          <p:cNvSpPr/>
          <p:nvPr/>
        </p:nvSpPr>
        <p:spPr>
          <a:xfrm>
            <a:off x="836208" y="3236197"/>
            <a:ext cx="513455" cy="796206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eur droit avec flèche 47"/>
          <p:cNvCxnSpPr/>
          <p:nvPr/>
        </p:nvCxnSpPr>
        <p:spPr>
          <a:xfrm flipH="1">
            <a:off x="510010" y="3983880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071716" y="3799214"/>
                <a:ext cx="697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16" y="3799214"/>
                <a:ext cx="697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0093" y="3771352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" y="3771352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eur droit avec flèche 53"/>
          <p:cNvCxnSpPr/>
          <p:nvPr/>
        </p:nvCxnSpPr>
        <p:spPr>
          <a:xfrm>
            <a:off x="4536545" y="2514304"/>
            <a:ext cx="58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098251" y="2329638"/>
                <a:ext cx="516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51" y="2329638"/>
                <a:ext cx="5164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066628" y="2301776"/>
                <a:ext cx="697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28" y="2301776"/>
                <a:ext cx="6975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/>
          <p:cNvCxnSpPr/>
          <p:nvPr/>
        </p:nvCxnSpPr>
        <p:spPr>
          <a:xfrm>
            <a:off x="2492650" y="2950898"/>
            <a:ext cx="580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1955183" y="2786670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83" y="2786670"/>
                <a:ext cx="549318" cy="276999"/>
              </a:xfrm>
              <a:prstGeom prst="rect">
                <a:avLst/>
              </a:prstGeom>
              <a:blipFill>
                <a:blip r:embed="rId10"/>
                <a:stretch>
                  <a:fillRect l="-10000" t="-4348" r="-33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3150428" y="2800206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28" y="2800206"/>
                <a:ext cx="549318" cy="276999"/>
              </a:xfrm>
              <a:prstGeom prst="rect">
                <a:avLst/>
              </a:prstGeom>
              <a:blipFill>
                <a:blip r:embed="rId11"/>
                <a:stretch>
                  <a:fillRect l="-10000" t="-4348" r="-33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eur droit avec flèche 66"/>
          <p:cNvCxnSpPr/>
          <p:nvPr/>
        </p:nvCxnSpPr>
        <p:spPr>
          <a:xfrm flipH="1">
            <a:off x="2201065" y="3485345"/>
            <a:ext cx="580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1663598" y="3321117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598" y="3321117"/>
                <a:ext cx="549318" cy="276999"/>
              </a:xfrm>
              <a:prstGeom prst="rect">
                <a:avLst/>
              </a:prstGeom>
              <a:blipFill>
                <a:blip r:embed="rId12"/>
                <a:stretch>
                  <a:fillRect l="-10000" t="-4444" r="-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2858843" y="3334653"/>
                <a:ext cx="549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43" y="3334653"/>
                <a:ext cx="549318" cy="276999"/>
              </a:xfrm>
              <a:prstGeom prst="rect">
                <a:avLst/>
              </a:prstGeom>
              <a:blipFill>
                <a:blip r:embed="rId13"/>
                <a:stretch>
                  <a:fillRect l="-10000" t="-4444" r="-33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necteur droit 71"/>
          <p:cNvCxnSpPr/>
          <p:nvPr/>
        </p:nvCxnSpPr>
        <p:spPr>
          <a:xfrm>
            <a:off x="1441086" y="5105400"/>
            <a:ext cx="2876914" cy="0"/>
          </a:xfrm>
          <a:prstGeom prst="line">
            <a:avLst/>
          </a:prstGeom>
          <a:ln w="1905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1340015" y="5241406"/>
                <a:ext cx="3037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>
                    <a:solidFill>
                      <a:srgbClr val="11B65C"/>
                    </a:solidFill>
                  </a:rPr>
                  <a:t>D</a:t>
                </a:r>
                <a:r>
                  <a:rPr lang="fr-FR" dirty="0" err="1" smtClean="0">
                    <a:solidFill>
                      <a:srgbClr val="11B65C"/>
                    </a:solidFill>
                  </a:rPr>
                  <a:t>omai</a:t>
                </a:r>
                <a:r>
                  <a:rPr lang="fr-FR" dirty="0" smtClean="0">
                    <a:solidFill>
                      <a:srgbClr val="11B65C"/>
                    </a:solidFill>
                  </a:rPr>
                  <a:t>ne d’inertie du solvant (ici l’eau) 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11B65C"/>
                        </a:solidFill>
                        <a:latin typeface="Cambria Math" panose="02040503050406030204" pitchFamily="18" charset="0"/>
                      </a:rPr>
                      <m:t>1,23 </m:t>
                    </m:r>
                    <m:r>
                      <a:rPr lang="fr-FR" b="0" i="1" smtClean="0">
                        <a:solidFill>
                          <a:srgbClr val="11B65C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rgbClr val="11B65C"/>
                  </a:solidFill>
                </a:endParaRPr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15" y="5241406"/>
                <a:ext cx="3037655" cy="646331"/>
              </a:xfrm>
              <a:prstGeom prst="rect">
                <a:avLst/>
              </a:prstGeom>
              <a:blipFill>
                <a:blip r:embed="rId14"/>
                <a:stretch>
                  <a:fillRect t="-5660" r="-60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1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Retour sur l’expérience introductive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423645" y="3525700"/>
            <a:ext cx="8749295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6898297" y="1512972"/>
            <a:ext cx="0" cy="4291041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0452553" y="3322736"/>
                <a:ext cx="665391" cy="335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553" y="3322736"/>
                <a:ext cx="665391" cy="335756"/>
              </a:xfrm>
              <a:prstGeom prst="rect">
                <a:avLst/>
              </a:prstGeom>
              <a:blipFill>
                <a:blip r:embed="rId2"/>
                <a:stretch>
                  <a:fillRect l="-15596" r="-21101" b="-4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011620" y="1107546"/>
                <a:ext cx="574109" cy="335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20" y="1107546"/>
                <a:ext cx="574109" cy="335756"/>
              </a:xfrm>
              <a:prstGeom prst="rect">
                <a:avLst/>
              </a:prstGeom>
              <a:blipFill>
                <a:blip r:embed="rId3"/>
                <a:stretch>
                  <a:fillRect l="-17021" r="-24468" b="-4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rme libre 13"/>
          <p:cNvSpPr/>
          <p:nvPr/>
        </p:nvSpPr>
        <p:spPr>
          <a:xfrm>
            <a:off x="5804421" y="3521776"/>
            <a:ext cx="1124514" cy="2176779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282304" y="5451240"/>
            <a:ext cx="78239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964079" y="5271316"/>
                <a:ext cx="828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79" y="5271316"/>
                <a:ext cx="8289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84045" y="5264012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45" y="5264012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/>
          <p:cNvCxnSpPr/>
          <p:nvPr/>
        </p:nvCxnSpPr>
        <p:spPr>
          <a:xfrm>
            <a:off x="4356978" y="3046473"/>
            <a:ext cx="777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3886421" y="2860612"/>
                <a:ext cx="418977" cy="370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421" y="2860612"/>
                <a:ext cx="418977" cy="370974"/>
              </a:xfrm>
              <a:prstGeom prst="rect">
                <a:avLst/>
              </a:prstGeom>
              <a:blipFill>
                <a:blip r:embed="rId6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186333" y="2871701"/>
                <a:ext cx="735680" cy="370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33" y="2871701"/>
                <a:ext cx="735680" cy="370974"/>
              </a:xfrm>
              <a:prstGeom prst="rect">
                <a:avLst/>
              </a:prstGeom>
              <a:blipFill>
                <a:blip r:embed="rId7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rme libre 29"/>
          <p:cNvSpPr/>
          <p:nvPr/>
        </p:nvSpPr>
        <p:spPr>
          <a:xfrm>
            <a:off x="3493681" y="3532993"/>
            <a:ext cx="1124514" cy="2176779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3029878" y="5447943"/>
            <a:ext cx="782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723556" y="5283727"/>
                <a:ext cx="8289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56" y="5283727"/>
                <a:ext cx="8289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322530" y="5215141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6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FF606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6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30" y="5215141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 rot="5400000">
            <a:off x="-3249141" y="-7224789"/>
            <a:ext cx="13044150" cy="8447244"/>
          </a:xfrm>
          <a:prstGeom prst="arc">
            <a:avLst>
              <a:gd name="adj1" fmla="val 19368941"/>
              <a:gd name="adj2" fmla="val 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eur droit 45"/>
          <p:cNvCxnSpPr/>
          <p:nvPr/>
        </p:nvCxnSpPr>
        <p:spPr>
          <a:xfrm>
            <a:off x="5964079" y="2026920"/>
            <a:ext cx="943743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974556" y="5029200"/>
            <a:ext cx="933266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4134153" y="3650872"/>
            <a:ext cx="276414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4134153" y="3395272"/>
            <a:ext cx="276414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147272" y="5804013"/>
                <a:ext cx="6928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𝑭𝒆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72" y="5804013"/>
                <a:ext cx="6928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391961" y="580401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𝑷𝒕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961" y="5804013"/>
                <a:ext cx="6639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avec flèche 68"/>
          <p:cNvCxnSpPr/>
          <p:nvPr/>
        </p:nvCxnSpPr>
        <p:spPr>
          <a:xfrm>
            <a:off x="8787503" y="2026920"/>
            <a:ext cx="0" cy="149398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138212" y="3362326"/>
            <a:ext cx="0" cy="1754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/>
              <p:cNvSpPr txBox="1"/>
              <p:nvPr/>
            </p:nvSpPr>
            <p:spPr>
              <a:xfrm>
                <a:off x="7298674" y="3123530"/>
                <a:ext cx="338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674" y="3123530"/>
                <a:ext cx="338426" cy="276999"/>
              </a:xfrm>
              <a:prstGeom prst="rect">
                <a:avLst/>
              </a:prstGeom>
              <a:blipFill>
                <a:blip r:embed="rId12"/>
                <a:stretch>
                  <a:fillRect l="-16071" r="-714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8880962" y="2589248"/>
                <a:ext cx="508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962" y="2589248"/>
                <a:ext cx="5080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8805370" y="4505980"/>
                <a:ext cx="1599156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𝑃𝑡</m:t>
                          </m:r>
                        </m:sub>
                      </m:sSub>
                      <m:r>
                        <a:rPr lang="fr-F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370" y="4505980"/>
                <a:ext cx="159915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necteur droit 79"/>
          <p:cNvCxnSpPr/>
          <p:nvPr/>
        </p:nvCxnSpPr>
        <p:spPr>
          <a:xfrm flipV="1">
            <a:off x="5974556" y="1860603"/>
            <a:ext cx="0" cy="325065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V="1">
            <a:off x="4134153" y="3242675"/>
            <a:ext cx="0" cy="7486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orme libre 82"/>
          <p:cNvSpPr/>
          <p:nvPr/>
        </p:nvSpPr>
        <p:spPr>
          <a:xfrm flipH="1">
            <a:off x="2602103" y="3560723"/>
            <a:ext cx="1459113" cy="500130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ZoneTexte 83"/>
          <p:cNvSpPr txBox="1"/>
          <p:nvPr/>
        </p:nvSpPr>
        <p:spPr>
          <a:xfrm>
            <a:off x="354557" y="3529625"/>
            <a:ext cx="313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2">
                    <a:lumMod val="75000"/>
                  </a:schemeClr>
                </a:solidFill>
              </a:rPr>
              <a:t>Potentiel pris par le fer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5" name="Forme libre 84"/>
          <p:cNvSpPr/>
          <p:nvPr/>
        </p:nvSpPr>
        <p:spPr>
          <a:xfrm flipV="1">
            <a:off x="6055925" y="966896"/>
            <a:ext cx="2870200" cy="2492293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ZoneTexte 85"/>
          <p:cNvSpPr txBox="1"/>
          <p:nvPr/>
        </p:nvSpPr>
        <p:spPr>
          <a:xfrm>
            <a:off x="8870142" y="988240"/>
            <a:ext cx="286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827E7E"/>
                </a:solidFill>
              </a:rPr>
              <a:t>Potentiel pris par le platine</a:t>
            </a:r>
            <a:endParaRPr lang="en-US" sz="2400" b="1" dirty="0">
              <a:solidFill>
                <a:srgbClr val="827E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9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819</Words>
  <Application>Microsoft Office PowerPoint</Application>
  <PresentationFormat>Grand écran</PresentationFormat>
  <Paragraphs>107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114</cp:revision>
  <dcterms:created xsi:type="dcterms:W3CDTF">2020-03-23T08:37:13Z</dcterms:created>
  <dcterms:modified xsi:type="dcterms:W3CDTF">2020-06-13T18:58:31Z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